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5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26" y="6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07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22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67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656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9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663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1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14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58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5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2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8322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352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20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13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478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0279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03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65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73380" y="1051107"/>
            <a:ext cx="10183495" cy="5859145"/>
          </a:xfrm>
        </p:spPr>
        <p:txBody>
          <a:bodyPr>
            <a:normAutofit/>
          </a:bodyPr>
          <a:lstStyle/>
          <a:p>
            <a:pPr algn="ctr"/>
            <a:r>
              <a:rPr lang="ru-RU" sz="3600" kern="0" cap="all" dirty="0">
                <a:latin typeface="Times New Roman" panose="02020603050405020304" pitchFamily="18" charset="0"/>
              </a:rPr>
              <a:t>«</a:t>
            </a:r>
            <a:r>
              <a:rPr lang="ru-RU" sz="3600" kern="0" dirty="0">
                <a:latin typeface="Times New Roman" panose="02020603050405020304" pitchFamily="18" charset="0"/>
              </a:rPr>
              <a:t>МИКРОСТРУКТУРНЫЙ АНАЛИЗ ЧУГУНОВ»</a:t>
            </a:r>
            <a:endParaRPr lang="ru-RU" sz="4000" b="1" kern="0" dirty="0"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ru-RU" sz="3600" dirty="0"/>
          </a:p>
          <a:p>
            <a:pPr algn="ctr"/>
            <a:endParaRPr lang="ru-RU" altLang="ru-RU" sz="3600" dirty="0"/>
          </a:p>
          <a:p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19795" y="587829"/>
            <a:ext cx="9836332" cy="55386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875211"/>
            <a:ext cx="9190219" cy="5381127"/>
          </a:xfrm>
        </p:spPr>
        <p:txBody>
          <a:bodyPr>
            <a:normAutofit/>
          </a:bodyPr>
          <a:lstStyle/>
          <a:p>
            <a:pPr indent="342900" algn="just">
              <a:tabLst>
                <a:tab pos="5257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Зарисовать схемы микроструктур.</a:t>
            </a:r>
          </a:p>
          <a:p>
            <a:pPr indent="342900" algn="just">
              <a:tabLst>
                <a:tab pos="5257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342900" algn="just">
              <a:tabLst>
                <a:tab pos="52578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Указать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структурные составляющие.</a:t>
            </a:r>
          </a:p>
          <a:p>
            <a:pPr indent="342900" algn="just">
              <a:tabLst>
                <a:tab pos="5257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342900" algn="just">
              <a:tabLst>
                <a:tab pos="52578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Определить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 и класс чугуна.</a:t>
            </a:r>
          </a:p>
          <a:p>
            <a:pPr indent="342900" algn="just">
              <a:tabLst>
                <a:tab pos="52578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342900" algn="just">
              <a:tabLst>
                <a:tab pos="52578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Определить марки чугунов по соответствующим ГОСТам.</a:t>
            </a:r>
          </a:p>
          <a:p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 flipV="1">
            <a:off x="5981700" y="6176963"/>
            <a:ext cx="4938849" cy="1242740"/>
          </a:xfrm>
        </p:spPr>
        <p:txBody>
          <a:bodyPr>
            <a:normAutofit fontScale="975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324696"/>
            <a:ext cx="161109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0800" algn="l"/>
              </a:tabLst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Аса берік шойынның механикалық қасиеттері (МСТ 7293-85).</a:t>
            </a:r>
            <a:endParaRPr kumimoji="0" lang="ru-RU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0800" algn="l"/>
              </a:tabLst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3313" y="1190792"/>
            <a:ext cx="10246005" cy="37781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932871" y="-546"/>
            <a:ext cx="199226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0800" algn="l"/>
              </a:tabLst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Сұр шойынның механикалық қасиеттері (МСТ 1412-85).</a:t>
            </a:r>
            <a:endParaRPr kumimoji="0" lang="ru-RU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0800" algn="l"/>
              </a:tabLst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3313" y="983318"/>
            <a:ext cx="10192216" cy="40480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538615" y="-80273"/>
            <a:ext cx="190465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590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0800" algn="l"/>
              </a:tabLst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Соғылымды  шойынның механикалық қасиеттері </a:t>
            </a:r>
            <a:endParaRPr kumimoji="0" lang="ru-RU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90800" algn="l"/>
              </a:tabLst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(ГОСТ 1215- 79).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3313" y="1085966"/>
            <a:ext cx="10219111" cy="39143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730137" y="261257"/>
            <a:ext cx="7320697" cy="191461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18732270"/>
              </p:ext>
            </p:extLst>
          </p:nvPr>
        </p:nvGraphicFramePr>
        <p:xfrm>
          <a:off x="1103313" y="1515291"/>
          <a:ext cx="9177155" cy="3853543"/>
        </p:xfrm>
        <a:graphic>
          <a:graphicData uri="http://schemas.openxmlformats.org/drawingml/2006/table">
            <a:tbl>
              <a:tblPr/>
              <a:tblGrid>
                <a:gridCol w="1814284">
                  <a:extLst>
                    <a:ext uri="{9D8B030D-6E8A-4147-A177-3AD203B41FA5}">
                      <a16:colId xmlns:a16="http://schemas.microsoft.com/office/drawing/2014/main" val="578215050"/>
                    </a:ext>
                  </a:extLst>
                </a:gridCol>
                <a:gridCol w="1194700">
                  <a:extLst>
                    <a:ext uri="{9D8B030D-6E8A-4147-A177-3AD203B41FA5}">
                      <a16:colId xmlns:a16="http://schemas.microsoft.com/office/drawing/2014/main" val="585924342"/>
                    </a:ext>
                  </a:extLst>
                </a:gridCol>
                <a:gridCol w="1159125">
                  <a:extLst>
                    <a:ext uri="{9D8B030D-6E8A-4147-A177-3AD203B41FA5}">
                      <a16:colId xmlns:a16="http://schemas.microsoft.com/office/drawing/2014/main" val="4246830563"/>
                    </a:ext>
                  </a:extLst>
                </a:gridCol>
                <a:gridCol w="1820213">
                  <a:extLst>
                    <a:ext uri="{9D8B030D-6E8A-4147-A177-3AD203B41FA5}">
                      <a16:colId xmlns:a16="http://schemas.microsoft.com/office/drawing/2014/main" val="675565960"/>
                    </a:ext>
                  </a:extLst>
                </a:gridCol>
                <a:gridCol w="3188833">
                  <a:extLst>
                    <a:ext uri="{9D8B030D-6E8A-4147-A177-3AD203B41FA5}">
                      <a16:colId xmlns:a16="http://schemas.microsoft.com/office/drawing/2014/main" val="3491796975"/>
                    </a:ext>
                  </a:extLst>
                </a:gridCol>
              </a:tblGrid>
              <a:tr h="856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Чугун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σ</a:t>
                      </a:r>
                      <a:r>
                        <a:rPr lang="ru-RU" sz="2000" kern="8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МПа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δ, 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НВ, МПа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Структура металлической основы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387566"/>
                  </a:ext>
                </a:extLst>
              </a:tr>
              <a:tr h="29971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КЧ 30-6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КЧ 35-10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КЧ 37-12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КЧ 45-7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КЧ 60-3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КЧ 80-1,5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1000-1630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1000-1630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1100-1630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1500-2070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2000-2690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2700-3200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Феррит +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(10-3%) перлита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Перлит +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(20-0%) феррита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119" marR="51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738115"/>
                  </a:ext>
                </a:extLst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H="1">
            <a:off x="11521439" y="2056093"/>
            <a:ext cx="235131" cy="27510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13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428309" y="404949"/>
            <a:ext cx="5622525" cy="4776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0426972"/>
              </p:ext>
            </p:extLst>
          </p:nvPr>
        </p:nvGraphicFramePr>
        <p:xfrm>
          <a:off x="1144429" y="1449978"/>
          <a:ext cx="8906405" cy="3988638"/>
        </p:xfrm>
        <a:graphic>
          <a:graphicData uri="http://schemas.openxmlformats.org/drawingml/2006/table">
            <a:tbl>
              <a:tblPr/>
              <a:tblGrid>
                <a:gridCol w="1767383">
                  <a:extLst>
                    <a:ext uri="{9D8B030D-6E8A-4147-A177-3AD203B41FA5}">
                      <a16:colId xmlns:a16="http://schemas.microsoft.com/office/drawing/2014/main" val="4286599412"/>
                    </a:ext>
                  </a:extLst>
                </a:gridCol>
                <a:gridCol w="1148537">
                  <a:extLst>
                    <a:ext uri="{9D8B030D-6E8A-4147-A177-3AD203B41FA5}">
                      <a16:colId xmlns:a16="http://schemas.microsoft.com/office/drawing/2014/main" val="2652903515"/>
                    </a:ext>
                  </a:extLst>
                </a:gridCol>
                <a:gridCol w="1294071">
                  <a:extLst>
                    <a:ext uri="{9D8B030D-6E8A-4147-A177-3AD203B41FA5}">
                      <a16:colId xmlns:a16="http://schemas.microsoft.com/office/drawing/2014/main" val="227529096"/>
                    </a:ext>
                  </a:extLst>
                </a:gridCol>
                <a:gridCol w="1621849">
                  <a:extLst>
                    <a:ext uri="{9D8B030D-6E8A-4147-A177-3AD203B41FA5}">
                      <a16:colId xmlns:a16="http://schemas.microsoft.com/office/drawing/2014/main" val="4152070049"/>
                    </a:ext>
                  </a:extLst>
                </a:gridCol>
                <a:gridCol w="3074565">
                  <a:extLst>
                    <a:ext uri="{9D8B030D-6E8A-4147-A177-3AD203B41FA5}">
                      <a16:colId xmlns:a16="http://schemas.microsoft.com/office/drawing/2014/main" val="758955233"/>
                    </a:ext>
                  </a:extLst>
                </a:gridCol>
              </a:tblGrid>
              <a:tr h="13295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Чугун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σ</a:t>
                      </a:r>
                      <a:r>
                        <a:rPr lang="ru-RU" sz="1800" kern="800" baseline="-25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МПа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δ, 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НВ,МПа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Структура металлической основы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832922"/>
                  </a:ext>
                </a:extLst>
              </a:tr>
              <a:tr h="2659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СЧ 15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СЧ 25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СЧ 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СЧ 45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     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     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     -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     -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1630-2290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1800-2500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2070-2850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2290-2890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Феррит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Феррит + перлит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Перлит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Перлит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972664"/>
                  </a:ext>
                </a:extLst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914709" y="4872446"/>
            <a:ext cx="136125" cy="138389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2798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828800" y="406999"/>
            <a:ext cx="8222034" cy="4571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54578603"/>
              </p:ext>
            </p:extLst>
          </p:nvPr>
        </p:nvGraphicFramePr>
        <p:xfrm>
          <a:off x="1144109" y="1423852"/>
          <a:ext cx="9854816" cy="4654845"/>
        </p:xfrm>
        <a:graphic>
          <a:graphicData uri="http://schemas.openxmlformats.org/drawingml/2006/table">
            <a:tbl>
              <a:tblPr/>
              <a:tblGrid>
                <a:gridCol w="1966902">
                  <a:extLst>
                    <a:ext uri="{9D8B030D-6E8A-4147-A177-3AD203B41FA5}">
                      <a16:colId xmlns:a16="http://schemas.microsoft.com/office/drawing/2014/main" val="3907058814"/>
                    </a:ext>
                  </a:extLst>
                </a:gridCol>
                <a:gridCol w="1964001">
                  <a:extLst>
                    <a:ext uri="{9D8B030D-6E8A-4147-A177-3AD203B41FA5}">
                      <a16:colId xmlns:a16="http://schemas.microsoft.com/office/drawing/2014/main" val="3763376642"/>
                    </a:ext>
                  </a:extLst>
                </a:gridCol>
                <a:gridCol w="1956748">
                  <a:extLst>
                    <a:ext uri="{9D8B030D-6E8A-4147-A177-3AD203B41FA5}">
                      <a16:colId xmlns:a16="http://schemas.microsoft.com/office/drawing/2014/main" val="1591691585"/>
                    </a:ext>
                  </a:extLst>
                </a:gridCol>
                <a:gridCol w="1966902">
                  <a:extLst>
                    <a:ext uri="{9D8B030D-6E8A-4147-A177-3AD203B41FA5}">
                      <a16:colId xmlns:a16="http://schemas.microsoft.com/office/drawing/2014/main" val="2830245731"/>
                    </a:ext>
                  </a:extLst>
                </a:gridCol>
                <a:gridCol w="2000263">
                  <a:extLst>
                    <a:ext uri="{9D8B030D-6E8A-4147-A177-3AD203B41FA5}">
                      <a16:colId xmlns:a16="http://schemas.microsoft.com/office/drawing/2014/main" val="3962388139"/>
                    </a:ext>
                  </a:extLst>
                </a:gridCol>
              </a:tblGrid>
              <a:tr h="1302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Чугун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σ</a:t>
                      </a:r>
                      <a:r>
                        <a:rPr lang="ru-RU" sz="2000" kern="800" baseline="-25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МПа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δ, 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НВ, МПа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Структура металлической основы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51632"/>
                  </a:ext>
                </a:extLst>
              </a:tr>
              <a:tr h="33523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ВЧ 38-17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ВЧ 42-12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ВЧ 50-7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ВЧ 60-2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ВЧ 80-2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ВЧ 120-2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1400-1700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1400-2000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1710-2410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2000-2800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2500-3300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3020-3800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Феррит с небольшим количеством перлита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Перлит с небольшим количеством феррита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60" marR="4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685448"/>
                  </a:ext>
                </a:extLst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953897" y="4859383"/>
            <a:ext cx="96937" cy="139695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82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476</TotalTime>
  <Words>136</Words>
  <Application>Microsoft Office PowerPoint</Application>
  <PresentationFormat>Широкоэкранный</PresentationFormat>
  <Paragraphs>114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Microsoft YaHei</vt:lpstr>
      <vt:lpstr>Arial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dcterms:created xsi:type="dcterms:W3CDTF">2025-10-12T09:55:08Z</dcterms:created>
  <dcterms:modified xsi:type="dcterms:W3CDTF">2025-11-10T05:25:34Z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1049-12.2.0.21931</vt:lpwstr>
  </property>
  <property fmtid="{D5CDD505-2E9C-101B-9397-08002B2CF9AE}" pid="3" name="ICV">
    <vt:lpwstr>C92A2ED972F845F8A44935262702C3D1_11</vt:lpwstr>
  </property>
</Properties>
</file>